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Proxima Nova"/>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edcfe449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edcfe449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edcfe449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edcfe44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edcfe449c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edcfe449c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edcfe449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edcfe449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edcfe449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edcfe449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dcfe44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edcfe44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edcfe449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edcfe449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machinelearningmastery.com/what-is-deep-learn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www.isic-archiv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1343700" y="2024700"/>
            <a:ext cx="6456600" cy="10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solidFill>
                  <a:schemeClr val="lt1"/>
                </a:solidFill>
                <a:latin typeface="Proxima Nova"/>
                <a:ea typeface="Proxima Nova"/>
                <a:cs typeface="Proxima Nova"/>
                <a:sym typeface="Proxima Nova"/>
              </a:rPr>
              <a:t>Melanoma Detection Using Deep Learning (DL)</a:t>
            </a:r>
            <a:endParaRPr sz="3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6300">
              <a:solidFill>
                <a:srgbClr val="000000"/>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232" name="Google Shape;232;p27"/>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233" name="Google Shape;233;p27"/>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234" name="Google Shape;234;p27"/>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235" name="Google Shape;235;p27"/>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236" name="Google Shape;236;p27"/>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237" name="Google Shape;237;p27"/>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238" name="Google Shape;238;p27"/>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pic>
        <p:nvPicPr>
          <p:cNvPr id="239" name="Google Shape;239;p27"/>
          <p:cNvPicPr preferRelativeResize="0"/>
          <p:nvPr/>
        </p:nvPicPr>
        <p:blipFill rotWithShape="1">
          <a:blip r:embed="rId3">
            <a:alphaModFix/>
          </a:blip>
          <a:srcRect b="4320" l="0" r="0" t="4329"/>
          <a:stretch/>
        </p:blipFill>
        <p:spPr>
          <a:xfrm>
            <a:off x="2995550" y="837975"/>
            <a:ext cx="5981500" cy="4103249"/>
          </a:xfrm>
          <a:prstGeom prst="rect">
            <a:avLst/>
          </a:prstGeom>
          <a:noFill/>
          <a:ln>
            <a:noFill/>
          </a:ln>
        </p:spPr>
      </p:pic>
      <p:sp>
        <p:nvSpPr>
          <p:cNvPr id="240" name="Google Shape;240;p27"/>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Process Flowchart</a:t>
            </a:r>
            <a:endParaRPr b="1" sz="32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730725" y="1318650"/>
            <a:ext cx="38934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Environment &amp; Tools:</a:t>
            </a:r>
            <a:endParaRPr b="0">
              <a:solidFill>
                <a:srgbClr val="FFFFFF"/>
              </a:solidFill>
            </a:endParaRPr>
          </a:p>
        </p:txBody>
      </p:sp>
      <p:sp>
        <p:nvSpPr>
          <p:cNvPr id="246" name="Google Shape;246;p28"/>
          <p:cNvSpPr/>
          <p:nvPr/>
        </p:nvSpPr>
        <p:spPr>
          <a:xfrm>
            <a:off x="900250" y="22057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900250" y="27873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4584675" y="22819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900250" y="33689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4584675" y="28635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900250" y="392580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4584675" y="3445150"/>
            <a:ext cx="491100" cy="36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txBox="1"/>
          <p:nvPr/>
        </p:nvSpPr>
        <p:spPr>
          <a:xfrm>
            <a:off x="1589300" y="2181000"/>
            <a:ext cx="194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Jupyter Notebook</a:t>
            </a:r>
            <a:endParaRPr b="1" sz="1500">
              <a:solidFill>
                <a:srgbClr val="FFFFFF"/>
              </a:solidFill>
              <a:latin typeface="Lato"/>
              <a:ea typeface="Lato"/>
              <a:cs typeface="Lato"/>
              <a:sym typeface="Lato"/>
            </a:endParaRPr>
          </a:p>
        </p:txBody>
      </p:sp>
      <p:sp>
        <p:nvSpPr>
          <p:cNvPr id="254" name="Google Shape;254;p28"/>
          <p:cNvSpPr txBox="1"/>
          <p:nvPr/>
        </p:nvSpPr>
        <p:spPr>
          <a:xfrm>
            <a:off x="1575650" y="2762600"/>
            <a:ext cx="182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Numpy</a:t>
            </a:r>
            <a:endParaRPr b="1" sz="1500">
              <a:solidFill>
                <a:srgbClr val="FFFFFF"/>
              </a:solidFill>
              <a:latin typeface="Lato"/>
              <a:ea typeface="Lato"/>
              <a:cs typeface="Lato"/>
              <a:sym typeface="Lato"/>
            </a:endParaRPr>
          </a:p>
        </p:txBody>
      </p:sp>
      <p:sp>
        <p:nvSpPr>
          <p:cNvPr id="255" name="Google Shape;255;p28"/>
          <p:cNvSpPr txBox="1"/>
          <p:nvPr/>
        </p:nvSpPr>
        <p:spPr>
          <a:xfrm>
            <a:off x="1589300" y="3344200"/>
            <a:ext cx="199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Pandas</a:t>
            </a:r>
            <a:endParaRPr b="1" sz="1500">
              <a:solidFill>
                <a:srgbClr val="FFFFFF"/>
              </a:solidFill>
              <a:latin typeface="Lato"/>
              <a:ea typeface="Lato"/>
              <a:cs typeface="Lato"/>
              <a:sym typeface="Lato"/>
            </a:endParaRPr>
          </a:p>
        </p:txBody>
      </p:sp>
      <p:sp>
        <p:nvSpPr>
          <p:cNvPr id="256" name="Google Shape;256;p28"/>
          <p:cNvSpPr txBox="1"/>
          <p:nvPr/>
        </p:nvSpPr>
        <p:spPr>
          <a:xfrm>
            <a:off x="5169600" y="2257200"/>
            <a:ext cx="155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Scikit-image</a:t>
            </a:r>
            <a:endParaRPr b="1" sz="1500">
              <a:solidFill>
                <a:srgbClr val="FFFFFF"/>
              </a:solidFill>
              <a:latin typeface="Lato"/>
              <a:ea typeface="Lato"/>
              <a:cs typeface="Lato"/>
              <a:sym typeface="Lato"/>
            </a:endParaRPr>
          </a:p>
        </p:txBody>
      </p:sp>
      <p:sp>
        <p:nvSpPr>
          <p:cNvPr id="257" name="Google Shape;257;p28"/>
          <p:cNvSpPr txBox="1"/>
          <p:nvPr/>
        </p:nvSpPr>
        <p:spPr>
          <a:xfrm>
            <a:off x="5211300" y="3420400"/>
            <a:ext cx="1344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Scikit-learn</a:t>
            </a:r>
            <a:endParaRPr b="1" sz="1500">
              <a:solidFill>
                <a:srgbClr val="FFFFFF"/>
              </a:solidFill>
              <a:latin typeface="Lato"/>
              <a:ea typeface="Lato"/>
              <a:cs typeface="Lato"/>
              <a:sym typeface="Lato"/>
            </a:endParaRPr>
          </a:p>
        </p:txBody>
      </p:sp>
      <p:sp>
        <p:nvSpPr>
          <p:cNvPr id="258" name="Google Shape;258;p28"/>
          <p:cNvSpPr txBox="1"/>
          <p:nvPr/>
        </p:nvSpPr>
        <p:spPr>
          <a:xfrm>
            <a:off x="5211300" y="2838800"/>
            <a:ext cx="1467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Matplotlib</a:t>
            </a:r>
            <a:endParaRPr b="1" sz="1500">
              <a:solidFill>
                <a:srgbClr val="FFFFFF"/>
              </a:solidFill>
              <a:latin typeface="Lato"/>
              <a:ea typeface="Lato"/>
              <a:cs typeface="Lato"/>
              <a:sym typeface="Lato"/>
            </a:endParaRPr>
          </a:p>
        </p:txBody>
      </p:sp>
      <p:sp>
        <p:nvSpPr>
          <p:cNvPr id="259" name="Google Shape;259;p28"/>
          <p:cNvSpPr txBox="1"/>
          <p:nvPr/>
        </p:nvSpPr>
        <p:spPr>
          <a:xfrm>
            <a:off x="1589300" y="3925800"/>
            <a:ext cx="91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FFFFFF"/>
                </a:solidFill>
                <a:latin typeface="Lato"/>
                <a:ea typeface="Lato"/>
                <a:cs typeface="Lato"/>
                <a:sym typeface="Lato"/>
              </a:rPr>
              <a:t>Keras</a:t>
            </a:r>
            <a:endParaRPr b="1" sz="15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730000" y="1318650"/>
            <a:ext cx="2082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ResNet50</a:t>
            </a:r>
            <a:endParaRPr>
              <a:solidFill>
                <a:srgbClr val="FFFFFF"/>
              </a:solidFill>
            </a:endParaRPr>
          </a:p>
        </p:txBody>
      </p:sp>
      <p:sp>
        <p:nvSpPr>
          <p:cNvPr id="265" name="Google Shape;265;p29"/>
          <p:cNvSpPr txBox="1"/>
          <p:nvPr>
            <p:ph idx="1" type="body"/>
          </p:nvPr>
        </p:nvSpPr>
        <p:spPr>
          <a:xfrm>
            <a:off x="2465800" y="529750"/>
            <a:ext cx="6486900" cy="26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rgbClr val="FFFFFF"/>
                </a:solidFill>
                <a:latin typeface="Proxima Nova"/>
                <a:ea typeface="Proxima Nova"/>
                <a:cs typeface="Proxima Nova"/>
                <a:sym typeface="Proxima Nova"/>
              </a:rPr>
              <a:t>ResNet 50 architecture will train on our dataset by fine-tuning across all layers and replacing top layers with one average pooling, one fully connected, and finally, the softmax layer allowing the classification of 2 diagnostic categories. The size of input images will be all resized to (224, 224) to be compatible with this model. The learning rate was set to 0.0001. It uses identity mapping to map the inputs. This identity mapping does not have any parameters and is just there to add the output from the previous layer to the layer ahead. This results in the ability to train much deeper networks.</a:t>
            </a:r>
            <a:r>
              <a:rPr lang="en-GB" sz="1500">
                <a:solidFill>
                  <a:srgbClr val="000000"/>
                </a:solidFill>
                <a:latin typeface="Proxima Nova"/>
                <a:ea typeface="Proxima Nova"/>
                <a:cs typeface="Proxima Nova"/>
                <a:sym typeface="Proxima Nova"/>
              </a:rPr>
              <a:t>.</a:t>
            </a:r>
            <a:endParaRPr sz="1500">
              <a:solidFill>
                <a:srgbClr val="000000"/>
              </a:solidFill>
              <a:latin typeface="Proxima Nova"/>
              <a:ea typeface="Proxima Nova"/>
              <a:cs typeface="Proxima Nova"/>
              <a:sym typeface="Proxima Nova"/>
            </a:endParaRPr>
          </a:p>
          <a:p>
            <a:pPr indent="0" lvl="0" marL="0" rtl="0" algn="l">
              <a:spcBef>
                <a:spcPts val="0"/>
              </a:spcBef>
              <a:spcAft>
                <a:spcPts val="1600"/>
              </a:spcAft>
              <a:buNone/>
            </a:pPr>
            <a:r>
              <a:t/>
            </a:r>
            <a:endParaRPr sz="1400">
              <a:solidFill>
                <a:srgbClr val="FFFFFF"/>
              </a:solidFill>
            </a:endParaRPr>
          </a:p>
        </p:txBody>
      </p:sp>
      <p:pic>
        <p:nvPicPr>
          <p:cNvPr id="266" name="Google Shape;266;p29"/>
          <p:cNvPicPr preferRelativeResize="0"/>
          <p:nvPr/>
        </p:nvPicPr>
        <p:blipFill>
          <a:blip r:embed="rId3">
            <a:alphaModFix/>
          </a:blip>
          <a:stretch>
            <a:fillRect/>
          </a:stretch>
        </p:blipFill>
        <p:spPr>
          <a:xfrm>
            <a:off x="0" y="2918500"/>
            <a:ext cx="9144000" cy="222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272" name="Google Shape;272;p30"/>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273" name="Google Shape;273;p30"/>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274" name="Google Shape;274;p30"/>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275" name="Google Shape;275;p30"/>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276" name="Google Shape;276;p30"/>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277" name="Google Shape;277;p30"/>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278" name="Google Shape;278;p30"/>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pic>
        <p:nvPicPr>
          <p:cNvPr id="279" name="Google Shape;279;p30"/>
          <p:cNvPicPr preferRelativeResize="0"/>
          <p:nvPr/>
        </p:nvPicPr>
        <p:blipFill>
          <a:blip r:embed="rId3">
            <a:alphaModFix/>
          </a:blip>
          <a:stretch>
            <a:fillRect/>
          </a:stretch>
        </p:blipFill>
        <p:spPr>
          <a:xfrm>
            <a:off x="2995550" y="837975"/>
            <a:ext cx="5981501" cy="4103250"/>
          </a:xfrm>
          <a:prstGeom prst="rect">
            <a:avLst/>
          </a:prstGeom>
          <a:noFill/>
          <a:ln>
            <a:noFill/>
          </a:ln>
        </p:spPr>
      </p:pic>
      <p:sp>
        <p:nvSpPr>
          <p:cNvPr id="280" name="Google Shape;280;p30"/>
          <p:cNvSpPr txBox="1"/>
          <p:nvPr/>
        </p:nvSpPr>
        <p:spPr>
          <a:xfrm>
            <a:off x="139300" y="2571750"/>
            <a:ext cx="300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solidFill>
                  <a:srgbClr val="FFFFFF"/>
                </a:solidFill>
                <a:latin typeface="Lato"/>
                <a:ea typeface="Lato"/>
                <a:cs typeface="Lato"/>
                <a:sym typeface="Lato"/>
              </a:rPr>
              <a:t>Project Timeline</a:t>
            </a:r>
            <a:endParaRPr b="1" sz="3200">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29450" y="13321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Conclusion</a:t>
            </a:r>
            <a:endParaRPr sz="2900"/>
          </a:p>
        </p:txBody>
      </p:sp>
      <p:sp>
        <p:nvSpPr>
          <p:cNvPr id="286" name="Google Shape;286;p31"/>
          <p:cNvSpPr txBox="1"/>
          <p:nvPr>
            <p:ph idx="4294967295" type="body"/>
          </p:nvPr>
        </p:nvSpPr>
        <p:spPr>
          <a:xfrm>
            <a:off x="729450" y="2051625"/>
            <a:ext cx="7939500" cy="2325900"/>
          </a:xfrm>
          <a:prstGeom prst="rect">
            <a:avLst/>
          </a:prstGeom>
        </p:spPr>
        <p:txBody>
          <a:bodyPr anchorCtr="0" anchor="t" bIns="91425" lIns="91425" spcFirstLastPara="1" rIns="91425" wrap="square" tIns="91425">
            <a:noAutofit/>
          </a:bodyPr>
          <a:lstStyle/>
          <a:p>
            <a:pPr indent="0" lvl="0" marL="0" rtl="0" algn="l">
              <a:lnSpc>
                <a:spcPct val="104200"/>
              </a:lnSpc>
              <a:spcBef>
                <a:spcPts val="0"/>
              </a:spcBef>
              <a:spcAft>
                <a:spcPts val="0"/>
              </a:spcAft>
              <a:buNone/>
            </a:pPr>
            <a:r>
              <a:rPr lang="en-GB" sz="1600">
                <a:solidFill>
                  <a:srgbClr val="F3F3F3"/>
                </a:solidFill>
                <a:latin typeface="Arial"/>
                <a:ea typeface="Arial"/>
                <a:cs typeface="Arial"/>
                <a:sym typeface="Arial"/>
              </a:rPr>
              <a:t>In this project, a Convolutional Neural Networks based approach have been proposed for melanoma classification. We will </a:t>
            </a:r>
            <a:r>
              <a:rPr lang="en-GB" sz="1600">
                <a:solidFill>
                  <a:srgbClr val="F3F3F3"/>
                </a:solidFill>
                <a:latin typeface="Arial"/>
                <a:ea typeface="Arial"/>
                <a:cs typeface="Arial"/>
                <a:sym typeface="Arial"/>
              </a:rPr>
              <a:t>develop</a:t>
            </a:r>
            <a:r>
              <a:rPr lang="en-GB" sz="1600">
                <a:solidFill>
                  <a:srgbClr val="F3F3F3"/>
                </a:solidFill>
                <a:latin typeface="Arial"/>
                <a:ea typeface="Arial"/>
                <a:cs typeface="Arial"/>
                <a:sym typeface="Arial"/>
              </a:rPr>
              <a:t> a system that can help patients and doctors to be able to detect or identify skin cancer classes whether it is benign or malignant.</a:t>
            </a:r>
            <a:endParaRPr sz="1600">
              <a:solidFill>
                <a:srgbClr val="F3F3F3"/>
              </a:solidFill>
              <a:latin typeface="Arial"/>
              <a:ea typeface="Arial"/>
              <a:cs typeface="Arial"/>
              <a:sym typeface="Arial"/>
            </a:endParaRPr>
          </a:p>
          <a:p>
            <a:pPr indent="0" lvl="0" marL="0" rtl="0" algn="l">
              <a:lnSpc>
                <a:spcPct val="104200"/>
              </a:lnSpc>
              <a:spcBef>
                <a:spcPts val="0"/>
              </a:spcBef>
              <a:spcAft>
                <a:spcPts val="0"/>
              </a:spcAft>
              <a:buNone/>
            </a:pPr>
            <a:r>
              <a:rPr lang="en-GB" sz="1600">
                <a:solidFill>
                  <a:srgbClr val="F3F3F3"/>
                </a:solidFill>
                <a:latin typeface="Arial"/>
                <a:ea typeface="Arial"/>
                <a:cs typeface="Arial"/>
                <a:sym typeface="Arial"/>
              </a:rPr>
              <a:t>By taking some random images any doctor can identify the accurate results but in traditional approach too much time are taken to detect the cases correctly.</a:t>
            </a:r>
            <a:endParaRPr sz="1600">
              <a:solidFill>
                <a:srgbClr val="F3F3F3"/>
              </a:solidFill>
              <a:latin typeface="Arial"/>
              <a:ea typeface="Arial"/>
              <a:cs typeface="Arial"/>
              <a:sym typeface="Arial"/>
            </a:endParaRPr>
          </a:p>
          <a:p>
            <a:pPr indent="0" lvl="0" marL="0" rtl="0" algn="l">
              <a:lnSpc>
                <a:spcPct val="100000"/>
              </a:lnSpc>
              <a:spcBef>
                <a:spcPts val="0"/>
              </a:spcBef>
              <a:spcAft>
                <a:spcPts val="0"/>
              </a:spcAft>
              <a:buNone/>
            </a:pPr>
            <a:r>
              <a:t/>
            </a:r>
            <a:endParaRPr sz="200">
              <a:solidFill>
                <a:srgbClr val="F3F3F3"/>
              </a:solidFill>
              <a:latin typeface="Proxima Nova"/>
              <a:ea typeface="Proxima Nova"/>
              <a:cs typeface="Proxima Nova"/>
              <a:sym typeface="Proxima Nova"/>
            </a:endParaRPr>
          </a:p>
          <a:p>
            <a:pPr indent="0" lvl="0" marL="0" rtl="0" algn="l">
              <a:spcBef>
                <a:spcPts val="0"/>
              </a:spcBef>
              <a:spcAft>
                <a:spcPts val="1600"/>
              </a:spcAft>
              <a:buNone/>
            </a:pPr>
            <a:r>
              <a:t/>
            </a:r>
            <a:endParaRPr b="1" sz="25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idx="4294967295" type="subTitle"/>
          </p:nvPr>
        </p:nvSpPr>
        <p:spPr>
          <a:xfrm>
            <a:off x="804007" y="1352562"/>
            <a:ext cx="7613400" cy="257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Group Member:	</a:t>
            </a:r>
            <a:r>
              <a:rPr lang="en-GB" sz="1400">
                <a:solidFill>
                  <a:srgbClr val="FFFFFF"/>
                </a:solidFill>
                <a:latin typeface="Proxima Nova"/>
                <a:ea typeface="Proxima Nova"/>
                <a:cs typeface="Proxima Nova"/>
                <a:sym typeface="Proxima Nova"/>
              </a:rPr>
              <a:t>MD. FAHIM UDDIN [ ID: 1711747042 ]</a:t>
            </a:r>
            <a:endParaRPr sz="1400">
              <a:solidFill>
                <a:srgbClr val="FFFFFF"/>
              </a:solidFill>
              <a:latin typeface="Proxima Nova"/>
              <a:ea typeface="Proxima Nova"/>
              <a:cs typeface="Proxima Nova"/>
              <a:sym typeface="Proxima Nova"/>
            </a:endParaRPr>
          </a:p>
          <a:p>
            <a:pPr indent="457200" lvl="0" marL="9144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NAFISA TAFSHIR   [ ID: 1711029642 ]</a:t>
            </a:r>
            <a:endParaRPr sz="1400">
              <a:solidFill>
                <a:srgbClr val="FFFFFF"/>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GB" sz="1500">
                <a:solidFill>
                  <a:srgbClr val="FFFFFF"/>
                </a:solidFill>
                <a:latin typeface="Proxima Nova"/>
                <a:ea typeface="Proxima Nova"/>
                <a:cs typeface="Proxima Nova"/>
                <a:sym typeface="Proxima Nova"/>
              </a:rPr>
              <a:t>Supervisor:</a:t>
            </a:r>
            <a:r>
              <a:rPr b="1" lang="en-GB" sz="1400">
                <a:solidFill>
                  <a:srgbClr val="FFFFFF"/>
                </a:solidFill>
                <a:latin typeface="Proxima Nova"/>
                <a:ea typeface="Proxima Nova"/>
                <a:cs typeface="Proxima Nova"/>
                <a:sym typeface="Proxima Nova"/>
              </a:rPr>
              <a:t> 	</a:t>
            </a:r>
            <a:r>
              <a:rPr b="1" lang="en-GB" sz="1400">
                <a:solidFill>
                  <a:srgbClr val="FFFFFF"/>
                </a:solidFill>
                <a:latin typeface="Proxima Nova"/>
                <a:ea typeface="Proxima Nova"/>
                <a:cs typeface="Proxima Nova"/>
                <a:sym typeface="Proxima Nova"/>
              </a:rPr>
              <a:t>DR. MOHAMMAD MONIRUJJAMAN KHAN</a:t>
            </a:r>
            <a:r>
              <a:rPr lang="en-GB" sz="1400">
                <a:solidFill>
                  <a:srgbClr val="FFFFFF"/>
                </a:solidFill>
                <a:latin typeface="Proxima Nova"/>
                <a:ea typeface="Proxima Nova"/>
                <a:cs typeface="Proxima Nova"/>
                <a:sym typeface="Proxima Nova"/>
              </a:rPr>
              <a:t>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Associate Professor at North South University,</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Ph.D. Electrical and Electronic Engineering,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The Queen Mary University of London, </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UK B.Eng., Electrical and Electronic Engineering,</a:t>
            </a:r>
            <a:endParaRPr sz="1400">
              <a:solidFill>
                <a:srgbClr val="FFFFFF"/>
              </a:solidFill>
              <a:latin typeface="Proxima Nova"/>
              <a:ea typeface="Proxima Nova"/>
              <a:cs typeface="Proxima Nova"/>
              <a:sym typeface="Proxima Nova"/>
            </a:endParaRPr>
          </a:p>
          <a:p>
            <a:pPr indent="0" lvl="0" marL="1371600" rtl="0" algn="l">
              <a:lnSpc>
                <a:spcPct val="100000"/>
              </a:lnSpc>
              <a:spcBef>
                <a:spcPts val="0"/>
              </a:spcBef>
              <a:spcAft>
                <a:spcPts val="0"/>
              </a:spcAft>
              <a:buNone/>
            </a:pPr>
            <a:r>
              <a:rPr lang="en-GB" sz="1400">
                <a:solidFill>
                  <a:srgbClr val="FFFFFF"/>
                </a:solidFill>
                <a:latin typeface="Proxima Nova"/>
                <a:ea typeface="Proxima Nova"/>
                <a:cs typeface="Proxima Nova"/>
                <a:sym typeface="Proxima Nova"/>
              </a:rPr>
              <a:t>Queen Mary, University of London, UK.</a:t>
            </a:r>
            <a:endParaRPr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14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729450" y="1234100"/>
            <a:ext cx="76887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Introduction</a:t>
            </a:r>
            <a:endParaRPr>
              <a:solidFill>
                <a:srgbClr val="FFFFFF"/>
              </a:solidFill>
            </a:endParaRPr>
          </a:p>
        </p:txBody>
      </p:sp>
      <p:sp>
        <p:nvSpPr>
          <p:cNvPr id="187" name="Google Shape;187;p20"/>
          <p:cNvSpPr txBox="1"/>
          <p:nvPr>
            <p:ph idx="1" type="body"/>
          </p:nvPr>
        </p:nvSpPr>
        <p:spPr>
          <a:xfrm>
            <a:off x="1295250" y="1898600"/>
            <a:ext cx="7122900" cy="25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50">
                <a:solidFill>
                  <a:srgbClr val="FFFFFF"/>
                </a:solidFill>
                <a:latin typeface="Roboto"/>
                <a:ea typeface="Roboto"/>
                <a:cs typeface="Roboto"/>
                <a:sym typeface="Roboto"/>
              </a:rPr>
              <a:t>Skin cancer is an alarming disease for mankind. The necessity of early diagnosis of the skin cancer have been increased because of the rapid growth rate of Melanoma skin cancer, high treatment costs, and death rate. This cancer cells are detected manually and it takes time to cure in most of the cases. This project proposed an artificial skin cancer detection system using image processing and machine learning method. The features of the affected skin cells are extracted after the segmentation of the dermoscopic images using feature extraction technique. So we are using a deep learning based method convolutional neural network classifier for the stratification of the extracted features. </a:t>
            </a:r>
            <a:endParaRPr sz="15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729450" y="1234100"/>
            <a:ext cx="76887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Bit About Melanoma</a:t>
            </a:r>
            <a:endParaRPr>
              <a:solidFill>
                <a:srgbClr val="FFFFFF"/>
              </a:solidFill>
            </a:endParaRPr>
          </a:p>
        </p:txBody>
      </p:sp>
      <p:sp>
        <p:nvSpPr>
          <p:cNvPr id="193" name="Google Shape;193;p21"/>
          <p:cNvSpPr txBox="1"/>
          <p:nvPr>
            <p:ph idx="1" type="body"/>
          </p:nvPr>
        </p:nvSpPr>
        <p:spPr>
          <a:xfrm>
            <a:off x="837975" y="1898600"/>
            <a:ext cx="5268600" cy="25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150">
                <a:solidFill>
                  <a:srgbClr val="FFFFFF"/>
                </a:solidFill>
                <a:latin typeface="Roboto"/>
                <a:ea typeface="Roboto"/>
                <a:cs typeface="Roboto"/>
                <a:sym typeface="Roboto"/>
              </a:rPr>
              <a:t>Melanoma is a form of skin cancer that begins in the cells (melanocytes) that control the pigment in your skin. This illustration shows melanoma cells extending from the surface of the skin into the deeper skin layers.</a:t>
            </a:r>
            <a:endParaRPr sz="2200">
              <a:solidFill>
                <a:srgbClr val="FFFFFF"/>
              </a:solidFill>
            </a:endParaRPr>
          </a:p>
        </p:txBody>
      </p:sp>
      <p:pic>
        <p:nvPicPr>
          <p:cNvPr id="194" name="Google Shape;194;p21"/>
          <p:cNvPicPr preferRelativeResize="0"/>
          <p:nvPr/>
        </p:nvPicPr>
        <p:blipFill>
          <a:blip r:embed="rId3">
            <a:alphaModFix/>
          </a:blip>
          <a:stretch>
            <a:fillRect/>
          </a:stretch>
        </p:blipFill>
        <p:spPr>
          <a:xfrm>
            <a:off x="5941250" y="1955300"/>
            <a:ext cx="3202750" cy="252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825225" y="1475325"/>
            <a:ext cx="58725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uFill>
                  <a:noFill/>
                </a:uFill>
                <a:latin typeface="Arial"/>
                <a:ea typeface="Arial"/>
                <a:cs typeface="Arial"/>
                <a:sym typeface="Arial"/>
                <a:hlinkClick r:id="rId3">
                  <a:extLst>
                    <a:ext uri="{A12FA001-AC4F-418D-AE19-62706E023703}">
                      <ahyp:hlinkClr val="tx"/>
                    </a:ext>
                  </a:extLst>
                </a:hlinkClick>
              </a:rPr>
              <a:t>What is Deep Learning? </a:t>
            </a:r>
            <a:endParaRPr sz="2400">
              <a:solidFill>
                <a:srgbClr val="FFFFFF"/>
              </a:solidFill>
            </a:endParaRPr>
          </a:p>
        </p:txBody>
      </p:sp>
      <p:sp>
        <p:nvSpPr>
          <p:cNvPr id="200" name="Google Shape;200;p22"/>
          <p:cNvSpPr txBox="1"/>
          <p:nvPr>
            <p:ph idx="4294967295" type="body"/>
          </p:nvPr>
        </p:nvSpPr>
        <p:spPr>
          <a:xfrm>
            <a:off x="825225" y="20600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Deep learning is a class of machine learning algorithms that uses multiple layers to progressively extract higher-level features from the raw input. For example, in image processing, lower layers may identify edges, while higher layers may identify the concepts relevant to a human such as digits or letters or faces.</a:t>
            </a:r>
            <a:endParaRPr sz="19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412875" y="13860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What is Convolutional Neural Networks(CNN)</a:t>
            </a:r>
            <a:endParaRPr b="0">
              <a:solidFill>
                <a:srgbClr val="FFFFFF"/>
              </a:solidFill>
            </a:endParaRPr>
          </a:p>
        </p:txBody>
      </p:sp>
      <p:sp>
        <p:nvSpPr>
          <p:cNvPr id="206" name="Google Shape;206;p23"/>
          <p:cNvSpPr txBox="1"/>
          <p:nvPr>
            <p:ph idx="1" type="body"/>
          </p:nvPr>
        </p:nvSpPr>
        <p:spPr>
          <a:xfrm>
            <a:off x="4572000" y="6272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FFFFFF"/>
                </a:solidFill>
                <a:latin typeface="Arial"/>
                <a:ea typeface="Arial"/>
                <a:cs typeface="Arial"/>
                <a:sym typeface="Arial"/>
              </a:rPr>
              <a:t>A convolutional neural network (CNN) is a type of artificial neural network used in image recognition and processing that is specifically designed to process pixel data. A neural network is a system of hardware and/or software patterned after the operation of neurons in the human brain.</a:t>
            </a:r>
            <a:endParaRPr sz="1400">
              <a:solidFill>
                <a:srgbClr val="FFFFFF"/>
              </a:solidFill>
            </a:endParaRPr>
          </a:p>
        </p:txBody>
      </p:sp>
      <p:pic>
        <p:nvPicPr>
          <p:cNvPr id="207" name="Google Shape;207;p23"/>
          <p:cNvPicPr preferRelativeResize="0"/>
          <p:nvPr/>
        </p:nvPicPr>
        <p:blipFill>
          <a:blip r:embed="rId3">
            <a:alphaModFix/>
          </a:blip>
          <a:stretch>
            <a:fillRect/>
          </a:stretch>
        </p:blipFill>
        <p:spPr>
          <a:xfrm>
            <a:off x="0" y="2571750"/>
            <a:ext cx="9144001" cy="257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solidFill>
                  <a:srgbClr val="FFFFFF"/>
                </a:solidFill>
                <a:latin typeface="Proxima Nova"/>
                <a:ea typeface="Proxima Nova"/>
                <a:cs typeface="Proxima Nova"/>
                <a:sym typeface="Proxima Nova"/>
              </a:rPr>
              <a:t>Skin Cancer Classification</a:t>
            </a:r>
            <a:endParaRPr sz="4100">
              <a:solidFill>
                <a:srgbClr val="FFFFFF"/>
              </a:solidFill>
              <a:latin typeface="Proxima Nova"/>
              <a:ea typeface="Proxima Nova"/>
              <a:cs typeface="Proxima Nova"/>
              <a:sym typeface="Proxima Nova"/>
            </a:endParaRPr>
          </a:p>
          <a:p>
            <a:pPr indent="0" lvl="0" marL="0" rtl="0" algn="l">
              <a:spcBef>
                <a:spcPts val="0"/>
              </a:spcBef>
              <a:spcAft>
                <a:spcPts val="1600"/>
              </a:spcAft>
              <a:buNone/>
            </a:pPr>
            <a:r>
              <a:t/>
            </a:r>
            <a:endParaRPr sz="3500"/>
          </a:p>
        </p:txBody>
      </p:sp>
      <p:pic>
        <p:nvPicPr>
          <p:cNvPr id="213" name="Google Shape;213;p24"/>
          <p:cNvPicPr preferRelativeResize="0"/>
          <p:nvPr/>
        </p:nvPicPr>
        <p:blipFill>
          <a:blip r:embed="rId3">
            <a:alphaModFix/>
          </a:blip>
          <a:stretch>
            <a:fillRect/>
          </a:stretch>
        </p:blipFill>
        <p:spPr>
          <a:xfrm>
            <a:off x="3889300" y="2105900"/>
            <a:ext cx="5165100" cy="2985800"/>
          </a:xfrm>
          <a:prstGeom prst="rect">
            <a:avLst/>
          </a:prstGeom>
          <a:noFill/>
          <a:ln>
            <a:noFill/>
          </a:ln>
        </p:spPr>
      </p:pic>
      <p:sp>
        <p:nvSpPr>
          <p:cNvPr id="214" name="Google Shape;214;p24"/>
          <p:cNvSpPr txBox="1"/>
          <p:nvPr/>
        </p:nvSpPr>
        <p:spPr>
          <a:xfrm>
            <a:off x="520125" y="2105900"/>
            <a:ext cx="3284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Proxima Nova"/>
                <a:ea typeface="Proxima Nova"/>
                <a:cs typeface="Proxima Nova"/>
                <a:sym typeface="Proxima Nova"/>
              </a:rPr>
              <a:t>A number of factors can make skin cancer recognition a challenging task. Some of these factors include flaws in image quality like uneven brightness, obstruction, and also the fact that there are many images that have a similar shape, color, and texture.</a:t>
            </a:r>
            <a:endParaRPr b="1" sz="17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700">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25225" y="1475325"/>
            <a:ext cx="58725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FFFF"/>
                </a:solidFill>
                <a:latin typeface="Arial"/>
                <a:ea typeface="Arial"/>
                <a:cs typeface="Arial"/>
                <a:sym typeface="Arial"/>
              </a:rPr>
              <a:t>Proposed Method</a:t>
            </a:r>
            <a:endParaRPr sz="2400">
              <a:solidFill>
                <a:srgbClr val="FFFFFF"/>
              </a:solidFill>
            </a:endParaRPr>
          </a:p>
        </p:txBody>
      </p:sp>
      <p:sp>
        <p:nvSpPr>
          <p:cNvPr id="220" name="Google Shape;220;p25"/>
          <p:cNvSpPr txBox="1"/>
          <p:nvPr>
            <p:ph idx="4294967295" type="body"/>
          </p:nvPr>
        </p:nvSpPr>
        <p:spPr>
          <a:xfrm>
            <a:off x="825225" y="20600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FFFFFF"/>
                </a:solidFill>
              </a:rPr>
              <a:t>We will use the concept of ResNet50  for classification. So,  instead of starting the learning process from scratch, the model starts from patterns that have been learned when solving a different problem.</a:t>
            </a:r>
            <a:endParaRPr sz="19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729450" y="13321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DataSet</a:t>
            </a:r>
            <a:endParaRPr sz="2900"/>
          </a:p>
        </p:txBody>
      </p:sp>
      <p:sp>
        <p:nvSpPr>
          <p:cNvPr id="226" name="Google Shape;226;p26"/>
          <p:cNvSpPr txBox="1"/>
          <p:nvPr>
            <p:ph idx="4294967295" type="body"/>
          </p:nvPr>
        </p:nvSpPr>
        <p:spPr>
          <a:xfrm>
            <a:off x="729450" y="2051625"/>
            <a:ext cx="7010100" cy="232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000">
                <a:solidFill>
                  <a:srgbClr val="FFFFFF"/>
                </a:solidFill>
                <a:latin typeface="Proxima Nova"/>
                <a:ea typeface="Proxima Nova"/>
                <a:cs typeface="Proxima Nova"/>
                <a:sym typeface="Proxima Nova"/>
              </a:rPr>
              <a:t>We obtained a public dataset from the ISIC website for skin cancer classification. We used the ISIC Archive Downloader to download the images. We will use 3000 images for training and 600 images for validation of size 224*224 pixels.</a:t>
            </a:r>
            <a:endParaRPr sz="20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000">
              <a:solidFill>
                <a:srgbClr val="FFFFFF"/>
              </a:solidFill>
              <a:latin typeface="Proxima Nova"/>
              <a:ea typeface="Proxima Nova"/>
              <a:cs typeface="Proxima Nova"/>
              <a:sym typeface="Proxima Nova"/>
            </a:endParaRPr>
          </a:p>
          <a:p>
            <a:pPr indent="0" lvl="0" marL="0" rtl="0" algn="l">
              <a:lnSpc>
                <a:spcPct val="100000"/>
              </a:lnSpc>
              <a:spcBef>
                <a:spcPts val="0"/>
              </a:spcBef>
              <a:spcAft>
                <a:spcPts val="0"/>
              </a:spcAft>
              <a:buNone/>
            </a:pPr>
            <a:r>
              <a:rPr lang="en-GB" sz="2000">
                <a:solidFill>
                  <a:srgbClr val="FFFFFF"/>
                </a:solidFill>
                <a:latin typeface="Proxima Nova"/>
                <a:ea typeface="Proxima Nova"/>
                <a:cs typeface="Proxima Nova"/>
                <a:sym typeface="Proxima Nova"/>
              </a:rPr>
              <a:t>Link: </a:t>
            </a:r>
            <a:r>
              <a:rPr lang="en-GB" sz="2000" u="sng">
                <a:solidFill>
                  <a:srgbClr val="008FFF"/>
                </a:solidFill>
                <a:latin typeface="Proxima Nova"/>
                <a:ea typeface="Proxima Nova"/>
                <a:cs typeface="Proxima Nova"/>
                <a:sym typeface="Proxima Nova"/>
                <a:hlinkClick r:id="rId3">
                  <a:extLst>
                    <a:ext uri="{A12FA001-AC4F-418D-AE19-62706E023703}">
                      <ahyp:hlinkClr val="tx"/>
                    </a:ext>
                  </a:extLst>
                </a:hlinkClick>
              </a:rPr>
              <a:t>https://www.isic-archive.com/</a:t>
            </a:r>
            <a:endParaRPr sz="2000">
              <a:solidFill>
                <a:srgbClr val="008FFF"/>
              </a:solidFill>
              <a:latin typeface="Proxima Nova"/>
              <a:ea typeface="Proxima Nova"/>
              <a:cs typeface="Proxima Nova"/>
              <a:sym typeface="Proxima Nova"/>
            </a:endParaRPr>
          </a:p>
          <a:p>
            <a:pPr indent="0" lvl="0" marL="0" rtl="0" algn="l">
              <a:spcBef>
                <a:spcPts val="0"/>
              </a:spcBef>
              <a:spcAft>
                <a:spcPts val="1600"/>
              </a:spcAft>
              <a:buNone/>
            </a:pPr>
            <a:r>
              <a:t/>
            </a:r>
            <a:endParaRPr b="1" sz="3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